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Open Sans Light" charset="1" panose="00000000000000000000"/>
      <p:regular r:id="rId20"/>
    </p:embeddedFont>
    <p:embeddedFont>
      <p:font typeface="Merriweather Bold" charset="1" panose="00000800000000000000"/>
      <p:regular r:id="rId21"/>
    </p:embeddedFont>
    <p:embeddedFont>
      <p:font typeface="Merriweather" charset="1" panose="00000500000000000000"/>
      <p:regular r:id="rId25"/>
    </p:embeddedFont>
    <p:embeddedFont>
      <p:font typeface="Merriweather Bold Italics" charset="1" panose="000008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notesSlides/notesSlide3.xml" Type="http://schemas.openxmlformats.org/officeDocument/2006/relationships/notesSlide"/><Relationship Id="rId28" Target="notesSlides/notesSlide4.xml" Type="http://schemas.openxmlformats.org/officeDocument/2006/relationships/notesSlide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fonts/font33.fntdata" Type="http://schemas.openxmlformats.org/officeDocument/2006/relationships/font"/><Relationship Id="rId34" Target="notesSlides/notesSlide9.xml" Type="http://schemas.openxmlformats.org/officeDocument/2006/relationships/notesSlide"/><Relationship Id="rId35" Target="notesSlides/notesSlide10.xml" Type="http://schemas.openxmlformats.org/officeDocument/2006/relationships/notesSlide"/><Relationship Id="rId36" Target="notesSlides/notesSlide11.xml" Type="http://schemas.openxmlformats.org/officeDocument/2006/relationships/notesSlide"/><Relationship Id="rId37" Target="notesSlides/notesSlide12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tRktM3X0.mp4>
</file>

<file path=ppt/media/VAGtSHNE6YY.mp4>
</file>

<file path=ppt/media/VAGtSKA64Tk.mp4>
</file>

<file path=ppt/media/VAGtSMpl6Fc.mp4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VAGtRktM3X0.mp4" Type="http://schemas.openxmlformats.org/officeDocument/2006/relationships/video"/><Relationship Id="rId6" Target="../media/VAGtRktM3X0.mp4" Type="http://schemas.microsoft.com/office/2007/relationships/media"/><Relationship Id="rId7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tSMpl6Fc.mp4" Type="http://schemas.openxmlformats.org/officeDocument/2006/relationships/video"/><Relationship Id="rId11" Target="../media/VAGtSMpl6Fc.mp4" Type="http://schemas.microsoft.com/office/2007/relationships/media"/><Relationship Id="rId12" Target="../media/image13.jpeg" Type="http://schemas.openxmlformats.org/officeDocument/2006/relationships/image"/><Relationship Id="rId13" Target="../media/VAGtSHNE6YY.mp4" Type="http://schemas.openxmlformats.org/officeDocument/2006/relationships/video"/><Relationship Id="rId14" Target="../media/VAGtSHNE6YY.mp4" Type="http://schemas.microsoft.com/office/2007/relationships/media"/><Relationship Id="rId2" Target="../notesSlides/notesSlide6.xml" Type="http://schemas.openxmlformats.org/officeDocument/2006/relationships/notesSlid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10.png" Type="http://schemas.openxmlformats.org/officeDocument/2006/relationships/image"/><Relationship Id="rId6" Target="../media/image11.jpeg" Type="http://schemas.openxmlformats.org/officeDocument/2006/relationships/image"/><Relationship Id="rId7" Target="../media/VAGtSKA64Tk.mp4" Type="http://schemas.openxmlformats.org/officeDocument/2006/relationships/video"/><Relationship Id="rId8" Target="../media/VAGtSKA64Tk.mp4" Type="http://schemas.microsoft.com/office/2007/relationships/media"/><Relationship Id="rId9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D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4840268" cy="1903138"/>
            <a:chOff x="0" y="0"/>
            <a:chExt cx="6453690" cy="2537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53632" cy="2537460"/>
            </a:xfrm>
            <a:custGeom>
              <a:avLst/>
              <a:gdLst/>
              <a:ahLst/>
              <a:cxnLst/>
              <a:rect r="r" b="b" t="t" l="l"/>
              <a:pathLst>
                <a:path h="2537460" w="6453632">
                  <a:moveTo>
                    <a:pt x="0" y="0"/>
                  </a:moveTo>
                  <a:lnTo>
                    <a:pt x="6453632" y="0"/>
                  </a:lnTo>
                  <a:lnTo>
                    <a:pt x="6453632" y="2537460"/>
                  </a:lnTo>
                  <a:lnTo>
                    <a:pt x="0" y="25374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-3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5069502" y="824610"/>
            <a:ext cx="2597272" cy="22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DD Month YYYY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88680" y="2501928"/>
            <a:ext cx="1131064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  <a:spcBef>
                <a:spcPct val="0"/>
              </a:spcBef>
            </a:pPr>
            <a:r>
              <a:rPr lang="en-US" b="true" sz="35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Enhanc</a:t>
            </a:r>
            <a:r>
              <a:rPr lang="en-US" b="true" sz="35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ing Attention in 360° Educational Videos: </a:t>
            </a:r>
          </a:p>
          <a:p>
            <a:pPr algn="ctr">
              <a:lnSpc>
                <a:spcPts val="4319"/>
              </a:lnSpc>
              <a:spcBef>
                <a:spcPct val="0"/>
              </a:spcBef>
            </a:pPr>
            <a:r>
              <a:rPr lang="en-US" b="true" sz="35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Real-Time Guidance &amp; Heatmap Feedback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46266" y="7798722"/>
            <a:ext cx="6595467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9"/>
              </a:lnSpc>
            </a:pPr>
            <a:r>
              <a:rPr lang="en-US" sz="1999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Author: Yuanchao Lu</a:t>
            </a:r>
          </a:p>
          <a:p>
            <a:pPr algn="ctr">
              <a:lnSpc>
                <a:spcPts val="2399"/>
              </a:lnSpc>
            </a:pPr>
            <a:r>
              <a:rPr lang="en-US" sz="1999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First Supervisor: Dr. W.O. (Wolfgang) Hürst</a:t>
            </a:r>
          </a:p>
          <a:p>
            <a:pPr algn="ctr">
              <a:lnSpc>
                <a:spcPts val="2399"/>
              </a:lnSpc>
              <a:spcBef>
                <a:spcPct val="0"/>
              </a:spcBef>
            </a:pPr>
            <a:r>
              <a:rPr lang="en-US" b="true" sz="19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Second Supervisor:   Dr. C. (Christof) van Nimwegen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591946" y="1028700"/>
            <a:ext cx="3104108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Data Collection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97761"/>
            <a:ext cx="16230600" cy="544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Pre-Questionnaire: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Baseline info &amp;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VR Experience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Head-Tracking Logs: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{points{time, angle}, videoName, DateTime, angleType, videoDuration, username, fov}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Q</a:t>
            </a: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uiz: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Immediate comprehension quiz (50% focusing on POIs)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Post-Ex</a:t>
            </a: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perience Questionnaire: 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user experience (Likert-scale ratings)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Cognitive load (a simplified NASA-TLX)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FOMO (Yamaguchi et al.)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Engagement &amp; Presence (IMI)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Usability and usefulness of the guidance interface (SUS)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17941" y="5710015"/>
            <a:ext cx="5435489" cy="4531839"/>
          </a:xfrm>
          <a:custGeom>
            <a:avLst/>
            <a:gdLst/>
            <a:ahLst/>
            <a:cxnLst/>
            <a:rect r="r" b="b" t="t" l="l"/>
            <a:pathLst>
              <a:path h="4531839" w="5435489">
                <a:moveTo>
                  <a:pt x="0" y="0"/>
                </a:moveTo>
                <a:lnTo>
                  <a:pt x="5435489" y="0"/>
                </a:lnTo>
                <a:lnTo>
                  <a:pt x="5435489" y="4531839"/>
                </a:lnTo>
                <a:lnTo>
                  <a:pt x="0" y="4531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917941" y="1028700"/>
            <a:ext cx="5435489" cy="4525044"/>
          </a:xfrm>
          <a:custGeom>
            <a:avLst/>
            <a:gdLst/>
            <a:ahLst/>
            <a:cxnLst/>
            <a:rect r="r" b="b" t="t" l="l"/>
            <a:pathLst>
              <a:path h="4525044" w="5435489">
                <a:moveTo>
                  <a:pt x="0" y="0"/>
                </a:moveTo>
                <a:lnTo>
                  <a:pt x="5435489" y="0"/>
                </a:lnTo>
                <a:lnTo>
                  <a:pt x="5435489" y="4525044"/>
                </a:lnTo>
                <a:lnTo>
                  <a:pt x="0" y="45250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00687" y="5710015"/>
            <a:ext cx="5465057" cy="4576985"/>
          </a:xfrm>
          <a:custGeom>
            <a:avLst/>
            <a:gdLst/>
            <a:ahLst/>
            <a:cxnLst/>
            <a:rect r="r" b="b" t="t" l="l"/>
            <a:pathLst>
              <a:path h="4576985" w="5465057">
                <a:moveTo>
                  <a:pt x="0" y="0"/>
                </a:moveTo>
                <a:lnTo>
                  <a:pt x="5465057" y="0"/>
                </a:lnTo>
                <a:lnTo>
                  <a:pt x="5465057" y="4576985"/>
                </a:lnTo>
                <a:lnTo>
                  <a:pt x="0" y="45769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900687" y="1028700"/>
            <a:ext cx="5411114" cy="4525044"/>
          </a:xfrm>
          <a:custGeom>
            <a:avLst/>
            <a:gdLst/>
            <a:ahLst/>
            <a:cxnLst/>
            <a:rect r="r" b="b" t="t" l="l"/>
            <a:pathLst>
              <a:path h="4525044" w="5411114">
                <a:moveTo>
                  <a:pt x="0" y="0"/>
                </a:moveTo>
                <a:lnTo>
                  <a:pt x="5411115" y="0"/>
                </a:lnTo>
                <a:lnTo>
                  <a:pt x="5411115" y="4525044"/>
                </a:lnTo>
                <a:lnTo>
                  <a:pt x="0" y="45250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H="true" flipV="true">
            <a:off x="6316050" y="3291222"/>
            <a:ext cx="2095654" cy="0"/>
          </a:xfrm>
          <a:prstGeom prst="line">
            <a:avLst/>
          </a:prstGeom>
          <a:ln cap="flat" w="57150">
            <a:solidFill>
              <a:srgbClr val="FF3131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H="true">
            <a:off x="6305603" y="7947359"/>
            <a:ext cx="2095654" cy="0"/>
          </a:xfrm>
          <a:prstGeom prst="line">
            <a:avLst/>
          </a:prstGeom>
          <a:ln cap="flat" w="57150">
            <a:solidFill>
              <a:srgbClr val="FF3131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514350"/>
            <a:ext cx="566514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Results: Attention Coverage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71398" y="5049342"/>
            <a:ext cx="6838783" cy="4077624"/>
          </a:xfrm>
          <a:custGeom>
            <a:avLst/>
            <a:gdLst/>
            <a:ahLst/>
            <a:cxnLst/>
            <a:rect r="r" b="b" t="t" l="l"/>
            <a:pathLst>
              <a:path h="4077624" w="6838783">
                <a:moveTo>
                  <a:pt x="0" y="0"/>
                </a:moveTo>
                <a:lnTo>
                  <a:pt x="6838784" y="0"/>
                </a:lnTo>
                <a:lnTo>
                  <a:pt x="6838784" y="4077625"/>
                </a:lnTo>
                <a:lnTo>
                  <a:pt x="0" y="4077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95880" y="4638085"/>
            <a:ext cx="7528523" cy="4488882"/>
          </a:xfrm>
          <a:custGeom>
            <a:avLst/>
            <a:gdLst/>
            <a:ahLst/>
            <a:cxnLst/>
            <a:rect r="r" b="b" t="t" l="l"/>
            <a:pathLst>
              <a:path h="4488882" w="7528523">
                <a:moveTo>
                  <a:pt x="0" y="0"/>
                </a:moveTo>
                <a:lnTo>
                  <a:pt x="7528522" y="0"/>
                </a:lnTo>
                <a:lnTo>
                  <a:pt x="7528522" y="4488882"/>
                </a:lnTo>
                <a:lnTo>
                  <a:pt x="0" y="4488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288012" y="1028700"/>
            <a:ext cx="7711976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Results: Learning Performance (Quiz)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97761"/>
            <a:ext cx="16230600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Quiz scores: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000574" y="1028700"/>
            <a:ext cx="10286851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Results: User Experience (Cognitive Load &amp; FOMO)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D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4325">
            <a:off x="3469130" y="6016580"/>
            <a:ext cx="11354500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4907756" y="2724150"/>
            <a:ext cx="8477250" cy="2419350"/>
            <a:chOff x="0" y="0"/>
            <a:chExt cx="11303000" cy="322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03000" cy="3225800"/>
            </a:xfrm>
            <a:custGeom>
              <a:avLst/>
              <a:gdLst/>
              <a:ahLst/>
              <a:cxnLst/>
              <a:rect r="r" b="b" t="t" l="l"/>
              <a:pathLst>
                <a:path h="3225800" w="11303000">
                  <a:moveTo>
                    <a:pt x="0" y="0"/>
                  </a:moveTo>
                  <a:lnTo>
                    <a:pt x="11303000" y="0"/>
                  </a:lnTo>
                  <a:lnTo>
                    <a:pt x="11303000" y="3225800"/>
                  </a:lnTo>
                  <a:lnTo>
                    <a:pt x="0" y="322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60" t="0" r="-16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305056" y="5466930"/>
            <a:ext cx="1677888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Thanks!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580" t="0" r="580" b="0"/>
          <a:stretch>
            <a:fillRect/>
          </a:stretch>
        </p:blipFill>
        <p:spPr>
          <a:xfrm flipH="false" flipV="false" rot="0">
            <a:off x="9144000" y="2830639"/>
            <a:ext cx="8115300" cy="462572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342386" y="4348339"/>
            <a:ext cx="2387487" cy="2095626"/>
            <a:chOff x="0" y="0"/>
            <a:chExt cx="1151692" cy="10109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1692" cy="1010902"/>
            </a:xfrm>
            <a:custGeom>
              <a:avLst/>
              <a:gdLst/>
              <a:ahLst/>
              <a:cxnLst/>
              <a:rect r="r" b="b" t="t" l="l"/>
              <a:pathLst>
                <a:path h="1010902" w="1151692">
                  <a:moveTo>
                    <a:pt x="55126" y="0"/>
                  </a:moveTo>
                  <a:lnTo>
                    <a:pt x="1096566" y="0"/>
                  </a:lnTo>
                  <a:cubicBezTo>
                    <a:pt x="1111186" y="0"/>
                    <a:pt x="1125208" y="5808"/>
                    <a:pt x="1135546" y="16146"/>
                  </a:cubicBezTo>
                  <a:cubicBezTo>
                    <a:pt x="1145884" y="26484"/>
                    <a:pt x="1151692" y="40506"/>
                    <a:pt x="1151692" y="55126"/>
                  </a:cubicBezTo>
                  <a:lnTo>
                    <a:pt x="1151692" y="955776"/>
                  </a:lnTo>
                  <a:cubicBezTo>
                    <a:pt x="1151692" y="970396"/>
                    <a:pt x="1145884" y="984418"/>
                    <a:pt x="1135546" y="994756"/>
                  </a:cubicBezTo>
                  <a:cubicBezTo>
                    <a:pt x="1125208" y="1005094"/>
                    <a:pt x="1111186" y="1010902"/>
                    <a:pt x="1096566" y="1010902"/>
                  </a:cubicBezTo>
                  <a:lnTo>
                    <a:pt x="55126" y="1010902"/>
                  </a:lnTo>
                  <a:cubicBezTo>
                    <a:pt x="40506" y="1010902"/>
                    <a:pt x="26484" y="1005094"/>
                    <a:pt x="16146" y="994756"/>
                  </a:cubicBezTo>
                  <a:cubicBezTo>
                    <a:pt x="5808" y="984418"/>
                    <a:pt x="0" y="970396"/>
                    <a:pt x="0" y="955776"/>
                  </a:cubicBezTo>
                  <a:lnTo>
                    <a:pt x="0" y="55126"/>
                  </a:lnTo>
                  <a:cubicBezTo>
                    <a:pt x="0" y="40506"/>
                    <a:pt x="5808" y="26484"/>
                    <a:pt x="16146" y="16146"/>
                  </a:cubicBezTo>
                  <a:cubicBezTo>
                    <a:pt x="26484" y="5808"/>
                    <a:pt x="40506" y="0"/>
                    <a:pt x="5512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9525"/>
              <a:ext cx="1151692" cy="1001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534604" y="6598366"/>
            <a:ext cx="4003050" cy="3422581"/>
          </a:xfrm>
          <a:custGeom>
            <a:avLst/>
            <a:gdLst/>
            <a:ahLst/>
            <a:cxnLst/>
            <a:rect r="r" b="b" t="t" l="l"/>
            <a:pathLst>
              <a:path h="3422581" w="4003050">
                <a:moveTo>
                  <a:pt x="0" y="0"/>
                </a:moveTo>
                <a:lnTo>
                  <a:pt x="4003051" y="0"/>
                </a:lnTo>
                <a:lnTo>
                  <a:pt x="4003051" y="3422580"/>
                </a:lnTo>
                <a:lnTo>
                  <a:pt x="0" y="34225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02410" y="1028700"/>
            <a:ext cx="948317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Why do we need guidance in 360° VR learning?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723412"/>
            <a:ext cx="8115300" cy="502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Immersive but Missable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Look anywhere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Miss important content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FOMO &amp; Overload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Cause anxiety or cognitive overload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Over-scan &amp; Under-explore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Learning Impact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Unable to catch the main point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Can’t absorb the intended lesson content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11536130" y="5851717"/>
            <a:ext cx="0" cy="1679259"/>
          </a:xfrm>
          <a:prstGeom prst="line">
            <a:avLst/>
          </a:prstGeom>
          <a:ln cap="flat" w="57150">
            <a:solidFill>
              <a:srgbClr val="FF3131"/>
            </a:solidFill>
            <a:prstDash val="solid"/>
            <a:headEnd type="triangle" len="med" w="lg"/>
            <a:tailEnd type="none" len="sm" w="sm"/>
          </a:ln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5547494" y="1028700"/>
            <a:ext cx="719301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Research Contributions &amp;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97761"/>
            <a:ext cx="12585708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Guided VR Learning System - a 360° video player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dual-axis progress bars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POI markers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real-time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heatmap feedback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User Study: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Participants in two conditions (with vs. without guidance cues) to measure attention, experience, and learning outcomes.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Key Findings: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1205407" y="2134365"/>
            <a:ext cx="5599104" cy="4722723"/>
          </a:xfrm>
          <a:custGeom>
            <a:avLst/>
            <a:gdLst/>
            <a:ahLst/>
            <a:cxnLst/>
            <a:rect r="r" b="b" t="t" l="l"/>
            <a:pathLst>
              <a:path h="4722723" w="5599104">
                <a:moveTo>
                  <a:pt x="0" y="0"/>
                </a:moveTo>
                <a:lnTo>
                  <a:pt x="5599104" y="0"/>
                </a:lnTo>
                <a:lnTo>
                  <a:pt x="5599104" y="4722723"/>
                </a:lnTo>
                <a:lnTo>
                  <a:pt x="0" y="47227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H="true" flipV="true">
            <a:off x="13542790" y="6003237"/>
            <a:ext cx="462169" cy="2452815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864770" y="8456052"/>
            <a:ext cx="4280379" cy="545748"/>
          </a:xfrm>
          <a:custGeom>
            <a:avLst/>
            <a:gdLst/>
            <a:ahLst/>
            <a:cxnLst/>
            <a:rect r="r" b="b" t="t" l="l"/>
            <a:pathLst>
              <a:path h="545748" w="4280379">
                <a:moveTo>
                  <a:pt x="0" y="0"/>
                </a:moveTo>
                <a:lnTo>
                  <a:pt x="4280379" y="0"/>
                </a:lnTo>
                <a:lnTo>
                  <a:pt x="4280379" y="545748"/>
                </a:lnTo>
                <a:lnTo>
                  <a:pt x="0" y="5457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746232" y="3326302"/>
            <a:ext cx="487279" cy="3238045"/>
          </a:xfrm>
          <a:custGeom>
            <a:avLst/>
            <a:gdLst/>
            <a:ahLst/>
            <a:cxnLst/>
            <a:rect r="r" b="b" t="t" l="l"/>
            <a:pathLst>
              <a:path h="3238045" w="487279">
                <a:moveTo>
                  <a:pt x="0" y="0"/>
                </a:moveTo>
                <a:lnTo>
                  <a:pt x="487279" y="0"/>
                </a:lnTo>
                <a:lnTo>
                  <a:pt x="487279" y="3238045"/>
                </a:lnTo>
                <a:lnTo>
                  <a:pt x="0" y="32380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00463" y="1028700"/>
            <a:ext cx="968707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Proposed Solution: Guided 360° Video Interface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97761"/>
            <a:ext cx="8717532" cy="2514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Dual-Axis Progr</a:t>
            </a: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ess Bars: 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horizontal for pitch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vertical for yaw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POI Indicators: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AutoShape 10" id="10"/>
          <p:cNvSpPr/>
          <p:nvPr/>
        </p:nvSpPr>
        <p:spPr>
          <a:xfrm flipV="true">
            <a:off x="10233511" y="4276142"/>
            <a:ext cx="2006512" cy="669182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3150672"/>
            <a:ext cx="7325491" cy="6107628"/>
          </a:xfrm>
          <a:custGeom>
            <a:avLst/>
            <a:gdLst/>
            <a:ahLst/>
            <a:cxnLst/>
            <a:rect r="r" b="b" t="t" l="l"/>
            <a:pathLst>
              <a:path h="6107628" w="7325491">
                <a:moveTo>
                  <a:pt x="0" y="0"/>
                </a:moveTo>
                <a:lnTo>
                  <a:pt x="7325491" y="0"/>
                </a:lnTo>
                <a:lnTo>
                  <a:pt x="7325491" y="6107628"/>
                </a:lnTo>
                <a:lnTo>
                  <a:pt x="0" y="61076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2351386" y="5544789"/>
            <a:ext cx="4219394" cy="1905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>
            <a:off x="4826985" y="8141654"/>
            <a:ext cx="0" cy="768763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846631" y="4290604"/>
            <a:ext cx="8412669" cy="3827765"/>
          </a:xfrm>
          <a:custGeom>
            <a:avLst/>
            <a:gdLst/>
            <a:ahLst/>
            <a:cxnLst/>
            <a:rect r="r" b="b" t="t" l="l"/>
            <a:pathLst>
              <a:path h="3827765" w="8412669">
                <a:moveTo>
                  <a:pt x="0" y="0"/>
                </a:moveTo>
                <a:lnTo>
                  <a:pt x="8412669" y="0"/>
                </a:lnTo>
                <a:lnTo>
                  <a:pt x="8412669" y="3827764"/>
                </a:lnTo>
                <a:lnTo>
                  <a:pt x="0" y="38277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00463" y="1028700"/>
            <a:ext cx="968707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Proposed Solution: Guided 360° Video Interface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97761"/>
            <a:ext cx="8717532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Personalized Heatmap Feedback: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73849" y="4945350"/>
            <a:ext cx="1096704" cy="2518272"/>
            <a:chOff x="0" y="0"/>
            <a:chExt cx="529035" cy="121478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29035" cy="1214781"/>
            </a:xfrm>
            <a:custGeom>
              <a:avLst/>
              <a:gdLst/>
              <a:ahLst/>
              <a:cxnLst/>
              <a:rect r="r" b="b" t="t" l="l"/>
              <a:pathLst>
                <a:path h="1214781" w="529035">
                  <a:moveTo>
                    <a:pt x="120007" y="0"/>
                  </a:moveTo>
                  <a:lnTo>
                    <a:pt x="409028" y="0"/>
                  </a:lnTo>
                  <a:cubicBezTo>
                    <a:pt x="440856" y="0"/>
                    <a:pt x="471380" y="12644"/>
                    <a:pt x="493886" y="35149"/>
                  </a:cubicBezTo>
                  <a:cubicBezTo>
                    <a:pt x="516392" y="57655"/>
                    <a:pt x="529035" y="88179"/>
                    <a:pt x="529035" y="120007"/>
                  </a:cubicBezTo>
                  <a:lnTo>
                    <a:pt x="529035" y="1094773"/>
                  </a:lnTo>
                  <a:cubicBezTo>
                    <a:pt x="529035" y="1126601"/>
                    <a:pt x="516392" y="1157125"/>
                    <a:pt x="493886" y="1179631"/>
                  </a:cubicBezTo>
                  <a:cubicBezTo>
                    <a:pt x="471380" y="1202137"/>
                    <a:pt x="440856" y="1214781"/>
                    <a:pt x="409028" y="1214781"/>
                  </a:cubicBezTo>
                  <a:lnTo>
                    <a:pt x="120007" y="1214781"/>
                  </a:lnTo>
                  <a:cubicBezTo>
                    <a:pt x="53729" y="1214781"/>
                    <a:pt x="0" y="1161051"/>
                    <a:pt x="0" y="1094773"/>
                  </a:cubicBezTo>
                  <a:lnTo>
                    <a:pt x="0" y="120007"/>
                  </a:lnTo>
                  <a:cubicBezTo>
                    <a:pt x="0" y="88179"/>
                    <a:pt x="12644" y="57655"/>
                    <a:pt x="35149" y="35149"/>
                  </a:cubicBezTo>
                  <a:cubicBezTo>
                    <a:pt x="57655" y="12644"/>
                    <a:pt x="88179" y="0"/>
                    <a:pt x="1200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529035" cy="12052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H="true" flipV="true">
            <a:off x="6698520" y="5563839"/>
            <a:ext cx="3420714" cy="372649"/>
          </a:xfrm>
          <a:prstGeom prst="line">
            <a:avLst/>
          </a:prstGeom>
          <a:ln cap="flat" w="47625">
            <a:solidFill>
              <a:srgbClr val="FF3131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H="true">
            <a:off x="4956381" y="6585869"/>
            <a:ext cx="5162853" cy="1870183"/>
          </a:xfrm>
          <a:prstGeom prst="line">
            <a:avLst/>
          </a:prstGeom>
          <a:ln cap="flat" w="47625">
            <a:solidFill>
              <a:srgbClr val="FF3131"/>
            </a:solidFill>
            <a:prstDash val="solid"/>
            <a:headEnd type="triangle" len="med" w="lg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5870749" y="1028700"/>
            <a:ext cx="654650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Pilot Study Insights &amp; Iterations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97761"/>
            <a:ext cx="8789249" cy="670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Pilot Test: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 pilot with 12 participants to evaluate the interfac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e’s usability and clarity.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Overall Usability: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average usability ratings ~3.0–4.0 out of 5.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N</a:t>
            </a: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oted Confusions: 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UI blocks the view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confusion about the bars’ orientation mapping and position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meaning of POI dots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Heatmap not ‘real-time’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Positive Feedback: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Like the guidance cues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Help to explore the full 360° space.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451893" y="3592650"/>
            <a:ext cx="5590923" cy="4715822"/>
          </a:xfrm>
          <a:custGeom>
            <a:avLst/>
            <a:gdLst/>
            <a:ahLst/>
            <a:cxnLst/>
            <a:rect r="r" b="b" t="t" l="l"/>
            <a:pathLst>
              <a:path h="4715822" w="5590923">
                <a:moveTo>
                  <a:pt x="0" y="0"/>
                </a:moveTo>
                <a:lnTo>
                  <a:pt x="5590923" y="0"/>
                </a:lnTo>
                <a:lnTo>
                  <a:pt x="5590923" y="4715822"/>
                </a:lnTo>
                <a:lnTo>
                  <a:pt x="0" y="4715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17811" y="4717852"/>
            <a:ext cx="4067833" cy="3431129"/>
          </a:xfrm>
          <a:custGeom>
            <a:avLst/>
            <a:gdLst/>
            <a:ahLst/>
            <a:cxnLst/>
            <a:rect r="r" b="b" t="t" l="l"/>
            <a:pathLst>
              <a:path h="3431129" w="4067833">
                <a:moveTo>
                  <a:pt x="0" y="0"/>
                </a:moveTo>
                <a:lnTo>
                  <a:pt x="4067833" y="0"/>
                </a:lnTo>
                <a:lnTo>
                  <a:pt x="4067833" y="3431129"/>
                </a:lnTo>
                <a:lnTo>
                  <a:pt x="0" y="34311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06790" y="4717852"/>
            <a:ext cx="3085271" cy="3431129"/>
          </a:xfrm>
          <a:custGeom>
            <a:avLst/>
            <a:gdLst/>
            <a:ahLst/>
            <a:cxnLst/>
            <a:rect r="r" b="b" t="t" l="l"/>
            <a:pathLst>
              <a:path h="3431129" w="3085271">
                <a:moveTo>
                  <a:pt x="0" y="0"/>
                </a:moveTo>
                <a:lnTo>
                  <a:pt x="3085271" y="0"/>
                </a:lnTo>
                <a:lnTo>
                  <a:pt x="3085271" y="3431129"/>
                </a:lnTo>
                <a:lnTo>
                  <a:pt x="0" y="34311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5485644" y="6433417"/>
            <a:ext cx="62114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1606167" y="1716190"/>
            <a:ext cx="4760477" cy="2681959"/>
          </a:xfrm>
          <a:prstGeom prst="rect">
            <a:avLst/>
          </a:prstGeom>
        </p:spPr>
      </p:pic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1606167" y="4503896"/>
            <a:ext cx="4760477" cy="2681959"/>
          </a:xfrm>
          <a:prstGeom prst="rect">
            <a:avLst/>
          </a:prstGeom>
        </p:spPr>
      </p:pic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1610386" y="7290630"/>
            <a:ext cx="4756259" cy="2679582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5870749" y="1028700"/>
            <a:ext cx="654650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Pilot Study Insights &amp; Iterations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597761"/>
            <a:ext cx="1258570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Improvements Made: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147843" y="1028700"/>
            <a:ext cx="399231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Research Questions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97761"/>
            <a:ext cx="16230600" cy="461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RQ1: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Does real-time guidance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increase how much of the important content students actually see?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RQ2: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Does guidance lower perceived mental effort and reduce the fear of missing out during learning?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RQ3: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Does real-time heatmap feedback improve students’ awareness of what they missed?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RQ4: 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Do these tools lead to better immediate learning performance after watching the 360° video?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75397" y="9001800"/>
            <a:ext cx="2592003" cy="1019146"/>
            <a:chOff x="0" y="0"/>
            <a:chExt cx="3456004" cy="1358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56051" cy="1358900"/>
            </a:xfrm>
            <a:custGeom>
              <a:avLst/>
              <a:gdLst/>
              <a:ahLst/>
              <a:cxnLst/>
              <a:rect r="r" b="b" t="t" l="l"/>
              <a:pathLst>
                <a:path h="1358900" w="3456051">
                  <a:moveTo>
                    <a:pt x="0" y="0"/>
                  </a:moveTo>
                  <a:lnTo>
                    <a:pt x="3456051" y="0"/>
                  </a:lnTo>
                  <a:lnTo>
                    <a:pt x="3456051" y="1358900"/>
                  </a:lnTo>
                  <a:lnTo>
                    <a:pt x="0" y="13589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9" t="0" r="-298" b="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90168" y="5251805"/>
            <a:ext cx="16570591" cy="3831949"/>
          </a:xfrm>
          <a:custGeom>
            <a:avLst/>
            <a:gdLst/>
            <a:ahLst/>
            <a:cxnLst/>
            <a:rect r="r" b="b" t="t" l="l"/>
            <a:pathLst>
              <a:path h="3831949" w="16570591">
                <a:moveTo>
                  <a:pt x="0" y="0"/>
                </a:moveTo>
                <a:lnTo>
                  <a:pt x="16570590" y="0"/>
                </a:lnTo>
                <a:lnTo>
                  <a:pt x="16570590" y="3831949"/>
                </a:lnTo>
                <a:lnTo>
                  <a:pt x="0" y="3831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621363" y="1028700"/>
            <a:ext cx="504527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  <a:spcBef>
                <a:spcPct val="0"/>
              </a:spcBef>
            </a:pPr>
            <a:r>
              <a:rPr lang="en-US" b="true" sz="3199" i="true">
                <a:solidFill>
                  <a:srgbClr val="000000"/>
                </a:solidFill>
                <a:latin typeface="Merriweather Bold Italics"/>
                <a:ea typeface="Merriweather Bold Italics"/>
                <a:cs typeface="Merriweather Bold Italics"/>
                <a:sym typeface="Merriweather Bold Italics"/>
              </a:rPr>
              <a:t>Study Design &amp; Procedure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209800"/>
            <a:ext cx="16230600" cy="293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Participants: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20 university students (randomly assigned)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Study material:</a:t>
            </a: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a 3-minute Observational Video</a:t>
            </a:r>
          </a:p>
          <a:p>
            <a:pPr algn="l">
              <a:lnSpc>
                <a:spcPts val="3359"/>
              </a:lnSpc>
            </a:pPr>
          </a:p>
          <a:p>
            <a:pPr algn="l" marL="604513" indent="-302256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Apparatus: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Oculus Quest VR headset with custom 360° video player</a:t>
            </a:r>
          </a:p>
          <a:p>
            <a:pPr algn="l" marL="1209026" indent="-403009" lvl="2">
              <a:lnSpc>
                <a:spcPts val="3359"/>
              </a:lnSpc>
              <a:buFont typeface="Arial"/>
              <a:buChar char="⚬"/>
            </a:pPr>
            <a:r>
              <a:rPr lang="en-US" sz="279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Fixed chairs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DAGsxCLsV0c</dc:identifier>
  <dcterms:modified xsi:type="dcterms:W3CDTF">2011-08-01T06:04:30Z</dcterms:modified>
  <cp:revision>1</cp:revision>
  <dc:title>UU Powerpoint template EN logofied.potx</dc:title>
</cp:coreProperties>
</file>

<file path=docProps/thumbnail.jpeg>
</file>